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5" r:id="rId6"/>
    <p:sldId id="266" r:id="rId7"/>
    <p:sldId id="270" r:id="rId8"/>
    <p:sldId id="268" r:id="rId9"/>
    <p:sldId id="274" r:id="rId10"/>
    <p:sldId id="286" r:id="rId11"/>
    <p:sldId id="289" r:id="rId12"/>
    <p:sldId id="293" r:id="rId13"/>
    <p:sldId id="292" r:id="rId14"/>
    <p:sldId id="287" r:id="rId15"/>
    <p:sldId id="288" r:id="rId16"/>
    <p:sldId id="290" r:id="rId17"/>
    <p:sldId id="291" r:id="rId18"/>
    <p:sldId id="275" r:id="rId19"/>
    <p:sldId id="278" r:id="rId20"/>
    <p:sldId id="273" r:id="rId21"/>
    <p:sldId id="277" r:id="rId22"/>
    <p:sldId id="300" r:id="rId23"/>
    <p:sldId id="301" r:id="rId24"/>
    <p:sldId id="302" r:id="rId25"/>
    <p:sldId id="279" r:id="rId26"/>
    <p:sldId id="280" r:id="rId27"/>
    <p:sldId id="281" r:id="rId28"/>
    <p:sldId id="283" r:id="rId29"/>
    <p:sldId id="282" r:id="rId30"/>
    <p:sldId id="303" r:id="rId31"/>
    <p:sldId id="304" r:id="rId32"/>
    <p:sldId id="294" r:id="rId33"/>
    <p:sldId id="295" r:id="rId34"/>
    <p:sldId id="297" r:id="rId35"/>
    <p:sldId id="296" r:id="rId36"/>
    <p:sldId id="298" r:id="rId37"/>
    <p:sldId id="29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61D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1" autoAdjust="0"/>
    <p:restoredTop sz="57658" autoAdjust="0"/>
  </p:normalViewPr>
  <p:slideViewPr>
    <p:cSldViewPr snapToGrid="0">
      <p:cViewPr>
        <p:scale>
          <a:sx n="81" d="100"/>
          <a:sy n="81" d="100"/>
        </p:scale>
        <p:origin x="-912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 userDrawn="1"/>
        </p:nvSpPr>
        <p:spPr>
          <a:xfrm rot="16200000">
            <a:off x="7738465" y="2404461"/>
            <a:ext cx="5814646" cy="309242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 userDrawn="1"/>
        </p:nvSpPr>
        <p:spPr>
          <a:xfrm flipH="1" flipV="1">
            <a:off x="11757846" y="1043351"/>
            <a:ext cx="434154" cy="67965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02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139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3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139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43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139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4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139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6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Rectangle 2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3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1D6E1"/>
            </a:gs>
            <a:gs pos="100000">
              <a:srgbClr val="FFCCCC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399693" y="5504505"/>
            <a:ext cx="5533292" cy="5370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gradFill flip="none" rotWithShape="1">
              <a:gsLst>
                <a:gs pos="0">
                  <a:srgbClr val="61D6E1"/>
                </a:gs>
                <a:gs pos="100000">
                  <a:srgbClr val="FFCCCC"/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융합소프트웨어 </a:t>
            </a:r>
            <a:r>
              <a:rPr lang="en-US" altLang="ko-KR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  <a:r>
              <a:rPr lang="ko-KR" altLang="en-US" sz="15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회차</a:t>
            </a:r>
            <a:endParaRPr lang="en-US" altLang="ko-KR" sz="15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개발자 </a:t>
            </a:r>
            <a:r>
              <a:rPr lang="en-US" altLang="ko-KR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김주엽</a:t>
            </a:r>
            <a:r>
              <a:rPr lang="en-US" altLang="ko-KR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5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정효성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5710" y="2066391"/>
            <a:ext cx="670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err="1" smtClean="0">
                <a:solidFill>
                  <a:prstClr val="white"/>
                </a:solidFill>
              </a:rPr>
              <a:t>효주유통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(</a:t>
            </a:r>
            <a:r>
              <a:rPr lang="ko-KR" altLang="en-US" sz="2400" b="1" i="1" dirty="0" smtClean="0">
                <a:solidFill>
                  <a:prstClr val="white"/>
                </a:solidFill>
              </a:rPr>
              <a:t>수입육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) </a:t>
            </a:r>
            <a:r>
              <a:rPr lang="ko-KR" altLang="en-US" sz="2400" b="1" i="1" dirty="0" smtClean="0">
                <a:solidFill>
                  <a:prstClr val="white"/>
                </a:solidFill>
              </a:rPr>
              <a:t> 관리 프로그램</a:t>
            </a:r>
            <a:endParaRPr lang="en-US" altLang="ko-KR" sz="2400" b="1" i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prstClr val="white"/>
                </a:solidFill>
              </a:rPr>
              <a:t>1</a:t>
            </a:r>
            <a:r>
              <a:rPr lang="ko-KR" altLang="en-US" sz="2400" b="1" i="1" dirty="0" smtClean="0">
                <a:solidFill>
                  <a:prstClr val="white"/>
                </a:solidFill>
              </a:rPr>
              <a:t>차 프로젝트</a:t>
            </a:r>
            <a:r>
              <a:rPr lang="en-US" altLang="ko-KR" sz="2400" b="1" i="1" dirty="0" smtClean="0">
                <a:solidFill>
                  <a:prstClr val="white"/>
                </a:solidFill>
              </a:rPr>
              <a:t>(2019.05.10~2019.06.05)</a:t>
            </a:r>
            <a:endParaRPr lang="en-US" altLang="ko-KR" sz="4000" b="1" i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3969" y="4469621"/>
            <a:ext cx="8733693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smtClean="0"/>
              <a:t>GitHub : https</a:t>
            </a:r>
            <a:r>
              <a:rPr lang="en-US" altLang="ko-KR" sz="1500" dirty="0"/>
              <a:t>://github.com/skgyaos3/HJtrade/blob/master/%</a:t>
            </a:r>
            <a:r>
              <a:rPr lang="en-US" altLang="ko-KR" sz="1500" dirty="0" smtClean="0"/>
              <a:t>EC%9C%A0%ED%86%B5.pptx</a:t>
            </a:r>
            <a:endParaRPr lang="en-US" altLang="ko-KR" sz="1500" dirty="0"/>
          </a:p>
          <a:p>
            <a:pPr algn="ctr">
              <a:lnSpc>
                <a:spcPct val="150000"/>
              </a:lnSpc>
            </a:pPr>
            <a:r>
              <a:rPr lang="en-US" altLang="ko-KR" sz="1500" dirty="0" err="1" smtClean="0"/>
              <a:t>Youtube</a:t>
            </a:r>
            <a:r>
              <a:rPr lang="en-US" altLang="ko-KR" sz="1500" dirty="0" smtClean="0">
                <a:solidFill>
                  <a:prstClr val="white"/>
                </a:solidFill>
              </a:rPr>
              <a:t> : </a:t>
            </a:r>
            <a:r>
              <a:rPr lang="en-US" altLang="ko-KR" sz="1600" dirty="0"/>
              <a:t>https://www.youtube.com/watch?v=jxye035VfrE&amp;feature=youtu.be</a:t>
            </a:r>
            <a:endParaRPr lang="ko-KR" altLang="en-US" sz="1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43539" y="804293"/>
            <a:ext cx="886860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8883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impotion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10230"/>
              </p:ext>
            </p:extLst>
          </p:nvPr>
        </p:nvGraphicFramePr>
        <p:xfrm>
          <a:off x="3564372" y="1399345"/>
          <a:ext cx="8128001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사업자번호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i_businessNumber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i_represent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i_representPhone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i_charge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i_chargePhone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주소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이메일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i_business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매입미지급액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i_payment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3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66985" y="780847"/>
            <a:ext cx="839967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3861" y="142640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데이터 명세서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buy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766495"/>
              </p:ext>
            </p:extLst>
          </p:nvPr>
        </p:nvGraphicFramePr>
        <p:xfrm>
          <a:off x="3564372" y="1399345"/>
          <a:ext cx="8128001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b_no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b_buyDate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식별코드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b_code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b_totalmoney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9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701865" y="745968"/>
            <a:ext cx="770207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4691" y="1487846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stock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437742"/>
              </p:ext>
            </p:extLst>
          </p:nvPr>
        </p:nvGraphicFramePr>
        <p:xfrm>
          <a:off x="3564372" y="1399345"/>
          <a:ext cx="8128001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55262" y="792570"/>
            <a:ext cx="863414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39914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product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48428"/>
              </p:ext>
            </p:extLst>
          </p:nvPr>
        </p:nvGraphicFramePr>
        <p:xfrm>
          <a:off x="3564372" y="1399345"/>
          <a:ext cx="81280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소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돼지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p_type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원산지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p_origin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브랜드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p_brand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부위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p_part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701372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2640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account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33634"/>
              </p:ext>
            </p:extLst>
          </p:nvPr>
        </p:nvGraphicFramePr>
        <p:xfrm>
          <a:off x="3564372" y="1399345"/>
          <a:ext cx="8128001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a_name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사업자번호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a_businessNumber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a_represent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대표자번호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a_representPhone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a_charge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담당자번호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a_chargePhone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주소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a_address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이메일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a_email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a_business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미수금액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a_payment</a:t>
                      </a:r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701372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48883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</a:t>
            </a:r>
            <a:r>
              <a:rPr lang="ko-KR" altLang="en-US" dirty="0">
                <a:solidFill>
                  <a:prstClr val="black"/>
                </a:solidFill>
              </a:rPr>
              <a:t>명</a:t>
            </a:r>
            <a:r>
              <a:rPr lang="ko-KR" altLang="en-US" dirty="0" smtClean="0">
                <a:solidFill>
                  <a:prstClr val="black"/>
                </a:solidFill>
              </a:rPr>
              <a:t>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deal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16444"/>
              </p:ext>
            </p:extLst>
          </p:nvPr>
        </p:nvGraphicFramePr>
        <p:xfrm>
          <a:off x="3564372" y="1399345"/>
          <a:ext cx="8128001" cy="493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출고번호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d_no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주문일자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d_dealDate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d_date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재고번호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s_no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d_number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중량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d_kg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d_cost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총액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d_totalmoney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입고번호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b_no</a:t>
                      </a:r>
                      <a:r>
                        <a:rPr lang="en-US" altLang="ko-KR" sz="1500" dirty="0" smtClean="0"/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92107" y="780848"/>
            <a:ext cx="83996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41570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02110" y="1441791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payment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11800"/>
              </p:ext>
            </p:extLst>
          </p:nvPr>
        </p:nvGraphicFramePr>
        <p:xfrm>
          <a:off x="3564372" y="1399345"/>
          <a:ext cx="8128001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p_no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매입업체번호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i_no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p_name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p_business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입금액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p_paymentMoney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9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717713" y="746461"/>
            <a:ext cx="771193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8173" y="1363972"/>
            <a:ext cx="179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데이터 명세서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collect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5549"/>
              </p:ext>
            </p:extLst>
          </p:nvPr>
        </p:nvGraphicFramePr>
        <p:xfrm>
          <a:off x="3564372" y="1399345"/>
          <a:ext cx="81280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속성명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컬럼명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자료형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크기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유일키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Null</a:t>
                      </a:r>
                      <a:r>
                        <a:rPr lang="ko-KR" altLang="en-US" sz="1500" dirty="0" smtClean="0"/>
                        <a:t>허용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키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수금번호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solidFill>
                            <a:prstClr val="black"/>
                          </a:solidFill>
                        </a:rPr>
                        <a:t>c_no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PK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거래일자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prstClr val="black"/>
                          </a:solidFill>
                        </a:rPr>
                        <a:t>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sysdate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판매업체번호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a_no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FK</a:t>
                      </a:r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상호명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c_name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업태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c_business</a:t>
                      </a: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varchar2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27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수금액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solidFill>
                            <a:prstClr val="black"/>
                          </a:solidFill>
                        </a:rPr>
                        <a:t>c_collectMoney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number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prstClr val="black"/>
                          </a:solidFill>
                        </a:rPr>
                        <a:t>not null</a:t>
                      </a:r>
                      <a:endParaRPr lang="ko-KR" altLang="en-US" sz="16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9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791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논리적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모델링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2"/>
            <a:ext cx="8645122" cy="525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9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7914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물리적 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모델링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1"/>
            <a:ext cx="8645122" cy="530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5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3200" b="1" i="1" dirty="0" smtClean="0">
                <a:solidFill>
                  <a:prstClr val="white"/>
                </a:solidFill>
              </a:rPr>
              <a:t>목</a:t>
            </a:r>
            <a:r>
              <a:rPr lang="ko-KR" altLang="en-US" sz="3200" b="1" i="1" dirty="0">
                <a:solidFill>
                  <a:prstClr val="white"/>
                </a:solidFill>
              </a:rPr>
              <a:t>차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="" xmlns:a16="http://schemas.microsoft.com/office/drawing/2014/main" id="{FEA293E0-ED1A-4A2D-991A-CD292958543F}"/>
              </a:ext>
            </a:extLst>
          </p:cNvPr>
          <p:cNvSpPr/>
          <p:nvPr/>
        </p:nvSpPr>
        <p:spPr>
          <a:xfrm rot="16200000" flipV="1">
            <a:off x="7716913" y="1142372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0C5063F-6F46-44E8-BC9D-8BD9C1CAEF11}"/>
              </a:ext>
            </a:extLst>
          </p:cNvPr>
          <p:cNvGrpSpPr/>
          <p:nvPr/>
        </p:nvGrpSpPr>
        <p:grpSpPr>
          <a:xfrm>
            <a:off x="9528288" y="192645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" name="물결 9">
              <a:extLst>
                <a:ext uri="{FF2B5EF4-FFF2-40B4-BE49-F238E27FC236}">
                  <a16:creationId xmlns="" xmlns:a16="http://schemas.microsoft.com/office/drawing/2014/main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="" xmlns:a16="http://schemas.microsoft.com/office/drawing/2014/main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677136" y="2700256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일정 및 개발환경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순서도: 수동 입력 16">
            <a:extLst>
              <a:ext uri="{FF2B5EF4-FFF2-40B4-BE49-F238E27FC236}">
                <a16:creationId xmlns="" xmlns:a16="http://schemas.microsoft.com/office/drawing/2014/main" id="{FEA293E0-ED1A-4A2D-991A-CD292958543F}"/>
              </a:ext>
            </a:extLst>
          </p:cNvPr>
          <p:cNvSpPr/>
          <p:nvPr/>
        </p:nvSpPr>
        <p:spPr>
          <a:xfrm rot="5400000" flipH="1" flipV="1">
            <a:off x="3300288" y="1142373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F0C5063F-6F46-44E8-BC9D-8BD9C1CAEF11}"/>
              </a:ext>
            </a:extLst>
          </p:cNvPr>
          <p:cNvGrpSpPr/>
          <p:nvPr/>
        </p:nvGrpSpPr>
        <p:grpSpPr>
          <a:xfrm flipH="1">
            <a:off x="1421180" y="192645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937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물결 18">
              <a:extLst>
                <a:ext uri="{FF2B5EF4-FFF2-40B4-BE49-F238E27FC236}">
                  <a16:creationId xmlns="" xmlns:a16="http://schemas.microsoft.com/office/drawing/2014/main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="" xmlns:a16="http://schemas.microsoft.com/office/drawing/2014/main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830022" y="2700257"/>
            <a:ext cx="2920314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</a:t>
            </a:r>
            <a:endParaRPr lang="en-US" altLang="ko-KR" sz="20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순서도: 수동 입력 22">
            <a:extLst>
              <a:ext uri="{FF2B5EF4-FFF2-40B4-BE49-F238E27FC236}">
                <a16:creationId xmlns="" xmlns:a16="http://schemas.microsoft.com/office/drawing/2014/main" id="{FEA293E0-ED1A-4A2D-991A-CD292958543F}"/>
              </a:ext>
            </a:extLst>
          </p:cNvPr>
          <p:cNvSpPr/>
          <p:nvPr/>
        </p:nvSpPr>
        <p:spPr>
          <a:xfrm rot="16200000" flipV="1">
            <a:off x="7749257" y="3140171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0C5063F-6F46-44E8-BC9D-8BD9C1CAEF11}"/>
              </a:ext>
            </a:extLst>
          </p:cNvPr>
          <p:cNvGrpSpPr/>
          <p:nvPr/>
        </p:nvGrpSpPr>
        <p:grpSpPr>
          <a:xfrm>
            <a:off x="9528287" y="3879122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04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5" name="물결 24">
              <a:extLst>
                <a:ext uri="{FF2B5EF4-FFF2-40B4-BE49-F238E27FC236}">
                  <a16:creationId xmlns="" xmlns:a16="http://schemas.microsoft.com/office/drawing/2014/main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="" xmlns:a16="http://schemas.microsoft.com/office/drawing/2014/main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677135" y="4652926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순서도: 수동 입력 27">
            <a:extLst>
              <a:ext uri="{FF2B5EF4-FFF2-40B4-BE49-F238E27FC236}">
                <a16:creationId xmlns="" xmlns:a16="http://schemas.microsoft.com/office/drawing/2014/main" id="{FEA293E0-ED1A-4A2D-991A-CD292958543F}"/>
              </a:ext>
            </a:extLst>
          </p:cNvPr>
          <p:cNvSpPr/>
          <p:nvPr/>
        </p:nvSpPr>
        <p:spPr>
          <a:xfrm rot="5400000" flipH="1" flipV="1">
            <a:off x="3144893" y="3140172"/>
            <a:ext cx="1207295" cy="4003592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F0C5063F-6F46-44E8-BC9D-8BD9C1CAEF11}"/>
              </a:ext>
            </a:extLst>
          </p:cNvPr>
          <p:cNvGrpSpPr/>
          <p:nvPr/>
        </p:nvGrpSpPr>
        <p:grpSpPr>
          <a:xfrm flipH="1">
            <a:off x="1421179" y="3879123"/>
            <a:ext cx="1275028" cy="2184296"/>
            <a:chOff x="3131238" y="1867192"/>
            <a:chExt cx="1275028" cy="2184296"/>
          </a:xfr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16200000" scaled="1"/>
            <a:tileRect/>
          </a:gradFill>
          <a:effectLst>
            <a:outerShdw blurRad="3937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물결 29">
              <a:extLst>
                <a:ext uri="{FF2B5EF4-FFF2-40B4-BE49-F238E27FC236}">
                  <a16:creationId xmlns="" xmlns:a16="http://schemas.microsoft.com/office/drawing/2014/main" id="{927D8869-99B7-41DC-ACA1-5D350FDDA9FA}"/>
                </a:ext>
              </a:extLst>
            </p:cNvPr>
            <p:cNvSpPr/>
            <p:nvPr/>
          </p:nvSpPr>
          <p:spPr>
            <a:xfrm rot="18321613" flipH="1">
              <a:off x="2587638" y="2547461"/>
              <a:ext cx="2047627" cy="960428"/>
            </a:xfrm>
            <a:prstGeom prst="wave">
              <a:avLst>
                <a:gd name="adj1" fmla="val 200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="" xmlns:a16="http://schemas.microsoft.com/office/drawing/2014/main" id="{F6B3D6DF-7E34-4D4C-85CD-C3C946ECDF2A}"/>
                </a:ext>
              </a:extLst>
            </p:cNvPr>
            <p:cNvSpPr/>
            <p:nvPr/>
          </p:nvSpPr>
          <p:spPr>
            <a:xfrm>
              <a:off x="3200400" y="1867192"/>
              <a:ext cx="1205866" cy="566443"/>
            </a:xfrm>
            <a:prstGeom prst="triangle">
              <a:avLst>
                <a:gd name="adj" fmla="val 925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30021" y="4652927"/>
            <a:ext cx="292031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5" y="900347"/>
            <a:ext cx="1078967" cy="2006215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6387" y="1488831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DB</a:t>
            </a:r>
            <a:r>
              <a:rPr lang="ko-KR" altLang="en-US" sz="2800" dirty="0" smtClean="0">
                <a:solidFill>
                  <a:prstClr val="black"/>
                </a:solidFill>
              </a:rPr>
              <a:t>데이터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다이어그램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1"/>
            <a:ext cx="8645122" cy="520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262537" y="1185295"/>
            <a:ext cx="1648861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56164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Use</a:t>
            </a:r>
          </a:p>
          <a:p>
            <a:r>
              <a:rPr lang="en-US" altLang="ko-KR" sz="2800" dirty="0" smtClean="0">
                <a:solidFill>
                  <a:prstClr val="black"/>
                </a:solidFill>
              </a:rPr>
              <a:t>Case</a:t>
            </a:r>
          </a:p>
          <a:p>
            <a:r>
              <a:rPr lang="en-US" altLang="ko-KR" sz="2800" dirty="0" smtClean="0">
                <a:solidFill>
                  <a:prstClr val="black"/>
                </a:solidFill>
              </a:rPr>
              <a:t>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5907" y="1363972"/>
            <a:ext cx="7408186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7906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Controller</a:t>
            </a: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2123" y="1363972"/>
            <a:ext cx="8827477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0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VO</a:t>
            </a: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0369" y="1363972"/>
            <a:ext cx="8417169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0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prstClr val="black"/>
                </a:solidFill>
              </a:rPr>
              <a:t>DAO</a:t>
            </a: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1077" y="1363972"/>
            <a:ext cx="8487507" cy="522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0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1077" y="1363972"/>
            <a:ext cx="8487507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88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185" y="1363972"/>
            <a:ext cx="8686800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547484" y="900348"/>
            <a:ext cx="1078968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클래스</a:t>
            </a:r>
            <a:endParaRPr lang="en-US" altLang="ko-KR" sz="2800" dirty="0" smtClean="0">
              <a:solidFill>
                <a:prstClr val="black"/>
              </a:solidFill>
            </a:endParaRPr>
          </a:p>
          <a:p>
            <a:r>
              <a:rPr lang="ko-KR" altLang="en-US" sz="2800" dirty="0" smtClean="0">
                <a:solidFill>
                  <a:prstClr val="black"/>
                </a:solidFill>
              </a:rPr>
              <a:t>관계</a:t>
            </a:r>
            <a:r>
              <a:rPr lang="ko-KR" altLang="en-US" sz="2800" dirty="0">
                <a:solidFill>
                  <a:prstClr val="black"/>
                </a:solidFill>
              </a:rPr>
              <a:t>도</a:t>
            </a:r>
            <a:endParaRPr lang="en-US" altLang="ko-KR" sz="2800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415" y="1363972"/>
            <a:ext cx="8968353" cy="5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3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542" y="1173565"/>
            <a:ext cx="11779226" cy="534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767537" y="1988559"/>
            <a:ext cx="535950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812472" y="289559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81696" y="2850890"/>
            <a:ext cx="18517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</a:t>
            </a:r>
            <a:r>
              <a:rPr lang="ko-KR" altLang="en-US" sz="1500" dirty="0" smtClean="0">
                <a:solidFill>
                  <a:prstClr val="black"/>
                </a:solidFill>
              </a:rPr>
              <a:t>직원등록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직원등록 </a:t>
            </a:r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 smtClean="0">
                <a:solidFill>
                  <a:prstClr val="black"/>
                </a:solidFill>
              </a:rPr>
              <a:t>로 이동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86099" y="3142374"/>
            <a:ext cx="2440978" cy="11013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8227187" y="4764313"/>
            <a:ext cx="553997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9284375" y="5654457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0152896" y="863576"/>
            <a:ext cx="1333339" cy="2510410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11705609" y="1453280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64360" y="1453280"/>
            <a:ext cx="262764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2.</a:t>
            </a:r>
            <a:r>
              <a:rPr lang="ko-KR" altLang="en-US" sz="1500" dirty="0" smtClean="0">
                <a:solidFill>
                  <a:prstClr val="black"/>
                </a:solidFill>
              </a:rPr>
              <a:t>로그인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employee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데이터와 비교하여 일치하면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err="1" smtClean="0">
                <a:solidFill>
                  <a:prstClr val="black"/>
                </a:solidFill>
              </a:rPr>
              <a:t>mainView</a:t>
            </a:r>
            <a:r>
              <a:rPr lang="en-US" altLang="ko-KR" sz="1500" dirty="0" smtClean="0">
                <a:solidFill>
                  <a:prstClr val="black"/>
                </a:solidFill>
              </a:rPr>
              <a:t> UI </a:t>
            </a:r>
            <a:r>
              <a:rPr lang="ko-KR" altLang="en-US" sz="1500" dirty="0" smtClean="0">
                <a:solidFill>
                  <a:prstClr val="black"/>
                </a:solidFill>
              </a:rPr>
              <a:t>이동</a:t>
            </a:r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50369" y="5629560"/>
            <a:ext cx="14061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3.</a:t>
            </a:r>
            <a:r>
              <a:rPr lang="ko-KR" altLang="en-US" sz="1500" dirty="0" smtClean="0">
                <a:solidFill>
                  <a:prstClr val="black"/>
                </a:solidFill>
              </a:rPr>
              <a:t>종료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프로그램 종료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6611815" y="4243755"/>
            <a:ext cx="1892370" cy="13973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271846" y="2076528"/>
            <a:ext cx="3292514" cy="20851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5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354" y="1363971"/>
            <a:ext cx="11793413" cy="5191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348481" y="1963446"/>
            <a:ext cx="213575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3199161" y="204938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62540" y="2037663"/>
            <a:ext cx="2310248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 </a:t>
            </a:r>
            <a:r>
              <a:rPr lang="ko-KR" altLang="en-US" sz="1500" dirty="0" smtClean="0">
                <a:solidFill>
                  <a:prstClr val="black"/>
                </a:solidFill>
              </a:rPr>
              <a:t>직원코드 중복검사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직원코드를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기존에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같지 않을 때 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텍스트 필드 및 등록버튼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활성</a:t>
            </a:r>
            <a:r>
              <a:rPr lang="ko-KR" altLang="en-US" sz="1500" dirty="0">
                <a:solidFill>
                  <a:prstClr val="black"/>
                </a:solidFill>
              </a:rPr>
              <a:t>화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572788" y="2824709"/>
            <a:ext cx="1784658" cy="1360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9692419" y="4282988"/>
            <a:ext cx="553997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10749607" y="5159805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9738124" y="1356203"/>
            <a:ext cx="1473812" cy="2307632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11255219" y="1773113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20361" y="1769597"/>
            <a:ext cx="21216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2. </a:t>
            </a: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입력된 데이터를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DB employee</a:t>
            </a:r>
            <a:r>
              <a:rPr lang="ko-KR" altLang="en-US" sz="1500" dirty="0" smtClean="0">
                <a:solidFill>
                  <a:prstClr val="black"/>
                </a:solidFill>
              </a:rPr>
              <a:t>테이블에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로그인 </a:t>
            </a:r>
            <a:r>
              <a:rPr lang="en-US" altLang="ko-KR" sz="1500" dirty="0">
                <a:solidFill>
                  <a:prstClr val="black"/>
                </a:solidFill>
              </a:rPr>
              <a:t>UI</a:t>
            </a:r>
            <a:r>
              <a:rPr lang="ko-KR" altLang="en-US" sz="1500" dirty="0">
                <a:solidFill>
                  <a:prstClr val="black"/>
                </a:solidFill>
              </a:rPr>
              <a:t>로 이동</a:t>
            </a:r>
            <a:endParaRPr lang="en-US" altLang="ko-KR" sz="1500" dirty="0">
              <a:solidFill>
                <a:prstClr val="black"/>
              </a:solidFill>
            </a:endParaRPr>
          </a:p>
          <a:p>
            <a:endParaRPr lang="en-US" altLang="ko-KR" sz="1500" dirty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15601" y="5159805"/>
            <a:ext cx="16594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3. </a:t>
            </a:r>
            <a:r>
              <a:rPr lang="ko-KR" altLang="en-US" sz="1500" dirty="0" smtClean="0">
                <a:solidFill>
                  <a:prstClr val="black"/>
                </a:solidFill>
              </a:rPr>
              <a:t>닫기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 smtClean="0">
                <a:solidFill>
                  <a:prstClr val="black"/>
                </a:solidFill>
              </a:rPr>
              <a:t>로 이동</a:t>
            </a:r>
            <a:endParaRPr lang="en-US" altLang="ko-KR" sz="1500" dirty="0" smtClean="0">
              <a:solidFill>
                <a:prstClr val="black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975231" y="4185138"/>
            <a:ext cx="1840370" cy="1239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24246" y="2508261"/>
            <a:ext cx="2896115" cy="1676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</a:t>
            </a:r>
            <a:r>
              <a:rPr lang="ko-KR" altLang="en-US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</a:t>
            </a:r>
            <a:r>
              <a:rPr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3200" b="1" i="1" dirty="0" smtClean="0"/>
              <a:t>Mechanism</a:t>
            </a:r>
            <a:endParaRPr lang="ko-KR" altLang="en-US" sz="3200" b="1" i="1" dirty="0">
              <a:solidFill>
                <a:prstClr val="white"/>
              </a:solidFill>
            </a:endParaRPr>
          </a:p>
        </p:txBody>
      </p:sp>
      <p:sp>
        <p:nvSpPr>
          <p:cNvPr id="32" name="왼쪽 대괄호 31"/>
          <p:cNvSpPr/>
          <p:nvPr/>
        </p:nvSpPr>
        <p:spPr>
          <a:xfrm rot="5400000">
            <a:off x="5876286" y="916996"/>
            <a:ext cx="528224" cy="6070600"/>
          </a:xfrm>
          <a:prstGeom prst="leftBracket">
            <a:avLst>
              <a:gd name="adj" fmla="val 50403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211776" y="4234817"/>
            <a:ext cx="1806794" cy="1410041"/>
            <a:chOff x="2112922" y="3592263"/>
            <a:chExt cx="1806794" cy="1410041"/>
          </a:xfrm>
        </p:grpSpPr>
        <p:grpSp>
          <p:nvGrpSpPr>
            <p:cNvPr id="34" name="그룹 33"/>
            <p:cNvGrpSpPr/>
            <p:nvPr/>
          </p:nvGrpSpPr>
          <p:grpSpPr>
            <a:xfrm>
              <a:off x="3111787" y="4194375"/>
              <a:ext cx="807929" cy="807929"/>
              <a:chOff x="3113376" y="4194375"/>
              <a:chExt cx="807929" cy="80792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6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>
              <a:off x="2112922" y="4194374"/>
              <a:ext cx="807929" cy="807929"/>
              <a:chOff x="5644580" y="993978"/>
              <a:chExt cx="807929" cy="807929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0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왼쪽 대괄호 35"/>
            <p:cNvSpPr/>
            <p:nvPr/>
          </p:nvSpPr>
          <p:spPr>
            <a:xfrm rot="5400000">
              <a:off x="2889781" y="3580969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/>
            <p:cNvCxnSpPr>
              <a:stCxn id="15" idx="4"/>
              <a:endCxn id="36" idx="1"/>
            </p:cNvCxnSpPr>
            <p:nvPr/>
          </p:nvCxnSpPr>
          <p:spPr>
            <a:xfrm>
              <a:off x="3013245" y="3592263"/>
              <a:ext cx="3736" cy="3383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8275375" y="4222459"/>
            <a:ext cx="1806794" cy="1422398"/>
            <a:chOff x="2112922" y="3579906"/>
            <a:chExt cx="1806794" cy="1422398"/>
          </a:xfrm>
        </p:grpSpPr>
        <p:grpSp>
          <p:nvGrpSpPr>
            <p:cNvPr id="52" name="그룹 51"/>
            <p:cNvGrpSpPr/>
            <p:nvPr/>
          </p:nvGrpSpPr>
          <p:grpSpPr>
            <a:xfrm>
              <a:off x="3111787" y="4194375"/>
              <a:ext cx="807929" cy="807929"/>
              <a:chOff x="3113376" y="4194375"/>
              <a:chExt cx="807929" cy="807929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4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2112922" y="4194374"/>
              <a:ext cx="807929" cy="807929"/>
              <a:chOff x="5644580" y="993978"/>
              <a:chExt cx="807929" cy="807929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58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4" name="왼쪽 대괄호 53"/>
            <p:cNvSpPr/>
            <p:nvPr/>
          </p:nvSpPr>
          <p:spPr>
            <a:xfrm rot="5400000">
              <a:off x="2889781" y="3580969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>
              <a:endCxn id="54" idx="1"/>
            </p:cNvCxnSpPr>
            <p:nvPr/>
          </p:nvCxnSpPr>
          <p:spPr>
            <a:xfrm>
              <a:off x="3013245" y="3579906"/>
              <a:ext cx="3736" cy="35075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267210" y="1504672"/>
            <a:ext cx="1806794" cy="4042367"/>
            <a:chOff x="5244001" y="1401751"/>
            <a:chExt cx="1806794" cy="4042367"/>
          </a:xfrm>
        </p:grpSpPr>
        <p:grpSp>
          <p:nvGrpSpPr>
            <p:cNvPr id="7" name="그룹 6"/>
            <p:cNvGrpSpPr/>
            <p:nvPr/>
          </p:nvGrpSpPr>
          <p:grpSpPr>
            <a:xfrm>
              <a:off x="5743434" y="1401751"/>
              <a:ext cx="807929" cy="807929"/>
              <a:chOff x="5644580" y="993978"/>
              <a:chExt cx="807929" cy="807929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0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cxnSp>
          <p:nvCxnSpPr>
            <p:cNvPr id="50" name="직선 연결선 49"/>
            <p:cNvCxnSpPr>
              <a:stCxn id="8" idx="4"/>
              <a:endCxn id="71" idx="1"/>
            </p:cNvCxnSpPr>
            <p:nvPr/>
          </p:nvCxnSpPr>
          <p:spPr>
            <a:xfrm>
              <a:off x="6147399" y="2209680"/>
              <a:ext cx="661" cy="216279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/>
            <p:cNvGrpSpPr/>
            <p:nvPr/>
          </p:nvGrpSpPr>
          <p:grpSpPr>
            <a:xfrm>
              <a:off x="6242866" y="4636189"/>
              <a:ext cx="807929" cy="807929"/>
              <a:chOff x="3113376" y="4194375"/>
              <a:chExt cx="807929" cy="807929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3113376" y="4194375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20"/>
              <p:cNvGrpSpPr>
                <a:grpSpLocks noChangeAspect="1"/>
              </p:cNvGrpSpPr>
              <p:nvPr/>
            </p:nvGrpSpPr>
            <p:grpSpPr bwMode="auto">
              <a:xfrm>
                <a:off x="3373442" y="4402055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94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0" name="그룹 69"/>
            <p:cNvGrpSpPr/>
            <p:nvPr/>
          </p:nvGrpSpPr>
          <p:grpSpPr>
            <a:xfrm>
              <a:off x="5244001" y="4636188"/>
              <a:ext cx="807929" cy="807929"/>
              <a:chOff x="5644580" y="993978"/>
              <a:chExt cx="807929" cy="807929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88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1" name="왼쪽 대괄호 70"/>
            <p:cNvSpPr/>
            <p:nvPr/>
          </p:nvSpPr>
          <p:spPr>
            <a:xfrm rot="5400000">
              <a:off x="6020860" y="4022783"/>
              <a:ext cx="254399" cy="953774"/>
            </a:xfrm>
            <a:prstGeom prst="leftBracket">
              <a:avLst>
                <a:gd name="adj" fmla="val 50403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5743434" y="3179751"/>
              <a:ext cx="807929" cy="807929"/>
              <a:chOff x="5644580" y="993978"/>
              <a:chExt cx="807929" cy="807929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5644580" y="993978"/>
                <a:ext cx="807929" cy="807929"/>
              </a:xfrm>
              <a:prstGeom prst="ellipse">
                <a:avLst/>
              </a:prstGeom>
              <a:solidFill>
                <a:srgbClr val="F7F7F7"/>
              </a:solidFill>
              <a:ln w="19050">
                <a:solidFill>
                  <a:schemeClr val="bg1"/>
                </a:solidFill>
              </a:ln>
              <a:effectLst>
                <a:outerShdw blurRad="279400" dist="177800" dir="8100000" sx="94000" sy="94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1" name="Group 20"/>
              <p:cNvGrpSpPr>
                <a:grpSpLocks noChangeAspect="1"/>
              </p:cNvGrpSpPr>
              <p:nvPr/>
            </p:nvGrpSpPr>
            <p:grpSpPr bwMode="auto">
              <a:xfrm>
                <a:off x="5904646" y="1201658"/>
                <a:ext cx="287796" cy="392567"/>
                <a:chOff x="2597" y="4163"/>
                <a:chExt cx="217" cy="2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82" name="Freeform 22"/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3"/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4"/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5"/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98" name="직사각형 97"/>
          <p:cNvSpPr/>
          <p:nvPr/>
        </p:nvSpPr>
        <p:spPr>
          <a:xfrm>
            <a:off x="6777717" y="192131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매입 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73888" y="3649500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효주 유통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72611" y="59421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126987" y="594327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116231" y="592079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70607" y="592192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195150" y="593764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249526" y="5938767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판매거래처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9051296" y="1044345"/>
            <a:ext cx="31407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1. </a:t>
            </a:r>
            <a:r>
              <a:rPr lang="ko-KR" altLang="en-US" sz="1100" dirty="0" smtClean="0">
                <a:solidFill>
                  <a:prstClr val="black"/>
                </a:solidFill>
              </a:rPr>
              <a:t>사업자번호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중복검사입력된</a:t>
            </a:r>
            <a:r>
              <a:rPr lang="ko-KR" altLang="en-US" sz="1100" dirty="0" smtClean="0">
                <a:solidFill>
                  <a:prstClr val="black"/>
                </a:solidFill>
              </a:rPr>
              <a:t> 직원코드를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기존에 </a:t>
            </a:r>
            <a:r>
              <a:rPr lang="en-US" altLang="ko-KR" sz="1100" dirty="0" smtClean="0">
                <a:solidFill>
                  <a:prstClr val="black"/>
                </a:solidFill>
              </a:rPr>
              <a:t>DB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같지 않을 때 텍스트 필드 및 등록버튼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활성화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2. </a:t>
            </a:r>
            <a:r>
              <a:rPr lang="ko-KR" altLang="en-US" sz="1100" dirty="0">
                <a:solidFill>
                  <a:prstClr val="black"/>
                </a:solidFill>
              </a:rPr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입력된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데이터를</a:t>
            </a:r>
            <a:r>
              <a:rPr lang="en-US" altLang="ko-KR" sz="1100" dirty="0" smtClean="0">
                <a:solidFill>
                  <a:prstClr val="black"/>
                </a:solidFill>
              </a:rPr>
              <a:t>DB </a:t>
            </a:r>
            <a:r>
              <a:rPr lang="en-US" altLang="ko-KR" sz="1100" dirty="0" err="1">
                <a:solidFill>
                  <a:prstClr val="black"/>
                </a:solidFill>
              </a:rPr>
              <a:t>importion</a:t>
            </a:r>
            <a:r>
              <a:rPr lang="ko-KR" altLang="en-US" sz="1100" dirty="0">
                <a:solidFill>
                  <a:prstClr val="black"/>
                </a:solidFill>
              </a:rPr>
              <a:t>테이블에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 err="1">
                <a:solidFill>
                  <a:prstClr val="black"/>
                </a:solidFill>
              </a:rPr>
              <a:t>i_no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i_name,i_businessNumber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i_represent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 err="1">
                <a:solidFill>
                  <a:prstClr val="black"/>
                </a:solidFill>
              </a:rPr>
              <a:t>i_representPhone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i_charge,i_chargePhone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i_address,i_email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i_business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i_payment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3. </a:t>
            </a:r>
            <a:r>
              <a:rPr lang="ko-KR" altLang="en-US" sz="1100" dirty="0">
                <a:solidFill>
                  <a:prstClr val="black"/>
                </a:solidFill>
              </a:rPr>
              <a:t>더블클릭 이벤트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테이블에 데이터 더블클릭 </a:t>
            </a:r>
            <a:r>
              <a:rPr lang="ko-KR" altLang="en-US" sz="1100" dirty="0" smtClean="0">
                <a:solidFill>
                  <a:prstClr val="black"/>
                </a:solidFill>
              </a:rPr>
              <a:t>시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각 </a:t>
            </a:r>
            <a:r>
              <a:rPr lang="ko-KR" altLang="en-US" sz="1100" dirty="0">
                <a:solidFill>
                  <a:prstClr val="black"/>
                </a:solidFill>
              </a:rPr>
              <a:t>해당하는 데이터 텍스트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필드에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4.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수정된 </a:t>
            </a:r>
            <a:r>
              <a:rPr lang="ko-KR" altLang="en-US" sz="1100" dirty="0" smtClean="0">
                <a:solidFill>
                  <a:prstClr val="black"/>
                </a:solidFill>
              </a:rPr>
              <a:t>내용으로</a:t>
            </a:r>
            <a:r>
              <a:rPr lang="en-US" altLang="ko-KR" sz="1100" dirty="0" smtClean="0">
                <a:solidFill>
                  <a:prstClr val="black"/>
                </a:solidFill>
              </a:rPr>
              <a:t> DB </a:t>
            </a:r>
            <a:r>
              <a:rPr lang="en-US" altLang="ko-KR" sz="1100" dirty="0" err="1">
                <a:solidFill>
                  <a:prstClr val="black"/>
                </a:solidFill>
              </a:rPr>
              <a:t>importion</a:t>
            </a:r>
            <a:r>
              <a:rPr lang="ko-KR" altLang="en-US" sz="1100" dirty="0">
                <a:solidFill>
                  <a:prstClr val="black"/>
                </a:solidFill>
              </a:rPr>
              <a:t>테이블 </a:t>
            </a:r>
            <a:r>
              <a:rPr lang="en-US" altLang="ko-KR" sz="1100" dirty="0">
                <a:solidFill>
                  <a:prstClr val="black"/>
                </a:solidFill>
              </a:rPr>
              <a:t>Update</a:t>
            </a: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5. </a:t>
            </a:r>
            <a:r>
              <a:rPr lang="ko-KR" altLang="en-US" sz="1100" dirty="0" err="1">
                <a:solidFill>
                  <a:prstClr val="black"/>
                </a:solidFill>
              </a:rPr>
              <a:t>초기화버튼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클릭 시 텍스트필드 </a:t>
            </a:r>
            <a:r>
              <a:rPr lang="ko-KR" altLang="en-US" sz="1100" dirty="0" smtClean="0">
                <a:solidFill>
                  <a:prstClr val="black"/>
                </a:solidFill>
              </a:rPr>
              <a:t>값</a:t>
            </a:r>
            <a:r>
              <a:rPr lang="en-US" altLang="ko-KR" sz="1100" dirty="0" smtClean="0">
                <a:solidFill>
                  <a:prstClr val="black"/>
                </a:solidFill>
              </a:rPr>
              <a:t> clear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6. </a:t>
            </a:r>
            <a:r>
              <a:rPr lang="ko-KR" altLang="en-US" sz="1100" dirty="0">
                <a:solidFill>
                  <a:prstClr val="black"/>
                </a:solidFill>
              </a:rPr>
              <a:t>입금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클릭 시 매입 미지급금 차감 및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Payment </a:t>
            </a:r>
            <a:r>
              <a:rPr lang="ko-KR" altLang="en-US" sz="1100" dirty="0">
                <a:solidFill>
                  <a:prstClr val="black"/>
                </a:solidFill>
              </a:rPr>
              <a:t>테이블에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p_no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i_no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p_date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p_name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100" dirty="0" err="1">
                <a:solidFill>
                  <a:prstClr val="black"/>
                </a:solidFill>
              </a:rPr>
              <a:t>p_business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p_paymentMoney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7. </a:t>
            </a:r>
            <a:r>
              <a:rPr lang="ko-KR" altLang="en-US" sz="1100" dirty="0">
                <a:solidFill>
                  <a:prstClr val="black"/>
                </a:solidFill>
              </a:rPr>
              <a:t>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데이터 해당하는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</a:t>
            </a:r>
            <a:r>
              <a:rPr lang="en-US" altLang="ko-KR" sz="1100" dirty="0" smtClean="0">
                <a:solidFill>
                  <a:prstClr val="black"/>
                </a:solidFill>
              </a:rPr>
              <a:t>delete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14499278" y="7411798"/>
            <a:ext cx="530835" cy="2905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4584717" y="10269573"/>
            <a:ext cx="293579" cy="1550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60"/>
            <a:ext cx="8903089" cy="403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10" y="955266"/>
            <a:ext cx="8928999" cy="397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74"/>
            <a:ext cx="8949437" cy="398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10" y="946174"/>
            <a:ext cx="1800423" cy="2630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416" y="5362533"/>
            <a:ext cx="908022" cy="36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76" y="2421935"/>
            <a:ext cx="264010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10" y="946174"/>
            <a:ext cx="9073348" cy="478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7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171"/>
            <a:ext cx="9039661" cy="35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18" y="2035357"/>
            <a:ext cx="34004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249" y="4284428"/>
            <a:ext cx="798338" cy="322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9051296" y="1044345"/>
            <a:ext cx="3140704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1. </a:t>
            </a:r>
            <a:r>
              <a:rPr lang="ko-KR" altLang="en-US" sz="1100" dirty="0" smtClean="0">
                <a:solidFill>
                  <a:prstClr val="black"/>
                </a:solidFill>
              </a:rPr>
              <a:t>사업자번호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중복검사입력된</a:t>
            </a:r>
            <a:r>
              <a:rPr lang="ko-KR" altLang="en-US" sz="1100" dirty="0" smtClean="0">
                <a:solidFill>
                  <a:prstClr val="black"/>
                </a:solidFill>
              </a:rPr>
              <a:t> 직원코드를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기존에 </a:t>
            </a:r>
            <a:r>
              <a:rPr lang="en-US" altLang="ko-KR" sz="1100" dirty="0" smtClean="0">
                <a:solidFill>
                  <a:prstClr val="black"/>
                </a:solidFill>
              </a:rPr>
              <a:t>DB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데이터와 비교하여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같지 않을 때 텍스트 필드 및 등록버튼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활성화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2. </a:t>
            </a:r>
            <a:r>
              <a:rPr lang="ko-KR" altLang="en-US" sz="1100" dirty="0">
                <a:solidFill>
                  <a:prstClr val="black"/>
                </a:solidFill>
              </a:rPr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입력된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데이터를</a:t>
            </a:r>
            <a:r>
              <a:rPr lang="en-US" altLang="ko-KR" sz="1100" dirty="0" smtClean="0">
                <a:solidFill>
                  <a:prstClr val="black"/>
                </a:solidFill>
              </a:rPr>
              <a:t>DB </a:t>
            </a:r>
            <a:r>
              <a:rPr lang="en-US" altLang="ko-KR" sz="1100" dirty="0" err="1">
                <a:solidFill>
                  <a:prstClr val="black"/>
                </a:solidFill>
              </a:rPr>
              <a:t>Acccount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err="1" smtClean="0">
                <a:solidFill>
                  <a:prstClr val="black"/>
                </a:solidFill>
              </a:rPr>
              <a:t>a_no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a_name,a_businessNumber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a_represent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 err="1">
                <a:solidFill>
                  <a:prstClr val="black"/>
                </a:solidFill>
              </a:rPr>
              <a:t>a_representPhone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a_charge,a_chargePhone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a_address,a_email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a_business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a_payment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3. </a:t>
            </a:r>
            <a:r>
              <a:rPr lang="ko-KR" altLang="en-US" sz="1100" dirty="0">
                <a:solidFill>
                  <a:prstClr val="black"/>
                </a:solidFill>
              </a:rPr>
              <a:t>더블클릭 이벤트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테이블에 데이터 더블클릭 </a:t>
            </a:r>
            <a:r>
              <a:rPr lang="ko-KR" altLang="en-US" sz="1100" dirty="0" smtClean="0">
                <a:solidFill>
                  <a:prstClr val="black"/>
                </a:solidFill>
              </a:rPr>
              <a:t>시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각 </a:t>
            </a:r>
            <a:r>
              <a:rPr lang="ko-KR" altLang="en-US" sz="1100" dirty="0">
                <a:solidFill>
                  <a:prstClr val="black"/>
                </a:solidFill>
              </a:rPr>
              <a:t>해당하는 데이터 텍스트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필드에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4.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수정된 </a:t>
            </a:r>
            <a:r>
              <a:rPr lang="ko-KR" altLang="en-US" sz="1100" dirty="0" smtClean="0">
                <a:solidFill>
                  <a:prstClr val="black"/>
                </a:solidFill>
              </a:rPr>
              <a:t>내용으로</a:t>
            </a:r>
            <a:r>
              <a:rPr lang="en-US" altLang="ko-KR" sz="1100" dirty="0" smtClean="0">
                <a:solidFill>
                  <a:prstClr val="black"/>
                </a:solidFill>
              </a:rPr>
              <a:t> DB </a:t>
            </a:r>
            <a:r>
              <a:rPr lang="en-US" altLang="ko-KR" sz="1100" dirty="0" err="1">
                <a:solidFill>
                  <a:prstClr val="black"/>
                </a:solidFill>
              </a:rPr>
              <a:t>Acccount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 </a:t>
            </a:r>
            <a:r>
              <a:rPr lang="en-US" altLang="ko-KR" sz="1100" dirty="0">
                <a:solidFill>
                  <a:prstClr val="black"/>
                </a:solidFill>
              </a:rPr>
              <a:t>Update</a:t>
            </a: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5. </a:t>
            </a:r>
            <a:r>
              <a:rPr lang="ko-KR" altLang="en-US" sz="1100" dirty="0" err="1">
                <a:solidFill>
                  <a:prstClr val="black"/>
                </a:solidFill>
              </a:rPr>
              <a:t>초기화버튼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클릭 시 텍스트필드 </a:t>
            </a:r>
            <a:r>
              <a:rPr lang="ko-KR" altLang="en-US" sz="1100" dirty="0" smtClean="0">
                <a:solidFill>
                  <a:prstClr val="black"/>
                </a:solidFill>
              </a:rPr>
              <a:t>값</a:t>
            </a:r>
            <a:r>
              <a:rPr lang="en-US" altLang="ko-KR" sz="1100" dirty="0" smtClean="0">
                <a:solidFill>
                  <a:prstClr val="black"/>
                </a:solidFill>
              </a:rPr>
              <a:t> clear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6. </a:t>
            </a:r>
            <a:r>
              <a:rPr lang="ko-KR" altLang="en-US" sz="1100" dirty="0">
                <a:solidFill>
                  <a:prstClr val="black"/>
                </a:solidFill>
              </a:rPr>
              <a:t>수금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클릭 시 매입 미지급금 차감 </a:t>
            </a:r>
            <a:r>
              <a:rPr lang="ko-KR" altLang="en-US" sz="1100" dirty="0" smtClean="0">
                <a:solidFill>
                  <a:prstClr val="black"/>
                </a:solidFill>
              </a:rPr>
              <a:t>및</a:t>
            </a:r>
            <a:r>
              <a:rPr lang="en-US" altLang="ko-KR" sz="1100" dirty="0" smtClean="0">
                <a:solidFill>
                  <a:prstClr val="black"/>
                </a:solidFill>
              </a:rPr>
              <a:t> Collect</a:t>
            </a:r>
            <a:r>
              <a:rPr lang="ko-KR" altLang="en-US" sz="1100" dirty="0">
                <a:solidFill>
                  <a:prstClr val="black"/>
                </a:solidFill>
              </a:rPr>
              <a:t>테이블에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c_no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a_no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c_date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c_name,c_business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en-US" altLang="ko-KR" sz="1100" dirty="0" err="1">
                <a:solidFill>
                  <a:prstClr val="black"/>
                </a:solidFill>
              </a:rPr>
              <a:t>c_paymentMoney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7. </a:t>
            </a:r>
            <a:r>
              <a:rPr lang="ko-KR" altLang="en-US" sz="1100" dirty="0">
                <a:solidFill>
                  <a:prstClr val="black"/>
                </a:solidFill>
              </a:rPr>
              <a:t>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테이블데이터를 더블클릭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시활성화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데이터 해당하는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</a:t>
            </a:r>
            <a:r>
              <a:rPr lang="en-US" altLang="ko-KR" sz="1100" dirty="0" smtClean="0">
                <a:solidFill>
                  <a:prstClr val="black"/>
                </a:solidFill>
              </a:rPr>
              <a:t>delete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45"/>
            <a:ext cx="9010587" cy="35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65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171"/>
            <a:ext cx="9051296" cy="50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51296" y="1044345"/>
            <a:ext cx="314070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</a:rPr>
              <a:t>1.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콤보박스선택된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데이터값을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String </a:t>
            </a:r>
            <a:r>
              <a:rPr lang="ko-KR" altLang="en-US" sz="1100" dirty="0">
                <a:solidFill>
                  <a:prstClr val="black"/>
                </a:solidFill>
              </a:rPr>
              <a:t>값으로 출력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2. </a:t>
            </a:r>
            <a:r>
              <a:rPr lang="ko-KR" altLang="en-US" sz="1100" dirty="0" smtClean="0">
                <a:solidFill>
                  <a:prstClr val="black"/>
                </a:solidFill>
              </a:rPr>
              <a:t>입고주문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데이터를 </a:t>
            </a:r>
            <a:r>
              <a:rPr lang="en-US" altLang="ko-KR" sz="1100" dirty="0" smtClean="0">
                <a:solidFill>
                  <a:prstClr val="black"/>
                </a:solidFill>
              </a:rPr>
              <a:t>DB buy 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 err="1"/>
              <a:t>b</a:t>
            </a:r>
            <a:r>
              <a:rPr lang="en-US" altLang="ko-KR" sz="1100" dirty="0" err="1" smtClean="0"/>
              <a:t>_no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B_buyDate</a:t>
            </a:r>
            <a:r>
              <a:rPr lang="en-US" altLang="ko-KR" sz="1100" dirty="0"/>
              <a:t> , </a:t>
            </a:r>
            <a:r>
              <a:rPr lang="en-US" altLang="ko-KR" sz="1100" dirty="0" err="1"/>
              <a:t>B_date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B_code</a:t>
            </a:r>
            <a:r>
              <a:rPr lang="en-US" altLang="ko-KR" sz="1100" dirty="0"/>
              <a:t> ,</a:t>
            </a:r>
            <a:r>
              <a:rPr lang="en-US" altLang="ko-KR" sz="1100" dirty="0" err="1"/>
              <a:t>B_number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B_kg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B_cost</a:t>
            </a:r>
            <a:r>
              <a:rPr lang="en-US" altLang="ko-KR" sz="1100" dirty="0"/>
              <a:t>, </a:t>
            </a:r>
            <a:r>
              <a:rPr lang="en-US" altLang="ko-KR" sz="1100" dirty="0" err="1" smtClean="0"/>
              <a:t>B_totalmoney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등록하고</a:t>
            </a:r>
            <a:endParaRPr lang="en-US" altLang="ko-KR" sz="1100" dirty="0" smtClean="0"/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동시에 재고테이블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DB stock 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err="1" smtClean="0"/>
              <a:t>s_no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s_number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s_kg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s_cost</a:t>
            </a:r>
            <a:r>
              <a:rPr lang="en-US" altLang="ko-KR" sz="1100" dirty="0"/>
              <a:t>, </a:t>
            </a:r>
            <a:r>
              <a:rPr lang="en-US" altLang="ko-KR" sz="1100" dirty="0" err="1" smtClean="0"/>
              <a:t>s_totalmoney</a:t>
            </a:r>
            <a:r>
              <a:rPr lang="en-US" altLang="ko-KR" sz="1100" dirty="0" smtClean="0"/>
              <a:t> </a:t>
            </a:r>
          </a:p>
          <a:p>
            <a:r>
              <a:rPr lang="ko-KR" altLang="en-US" sz="1100" dirty="0" smtClean="0"/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3. </a:t>
            </a:r>
            <a:r>
              <a:rPr lang="ko-KR" altLang="en-US" sz="1100" dirty="0">
                <a:solidFill>
                  <a:prstClr val="black"/>
                </a:solidFill>
              </a:rPr>
              <a:t>더블클릭 이벤트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테이블에 데이터 더블클릭 시각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해당하는 데이터 텍스트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필드로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4. </a:t>
            </a:r>
            <a:r>
              <a:rPr lang="ko-KR" altLang="en-US" sz="1100" dirty="0">
                <a:solidFill>
                  <a:prstClr val="black"/>
                </a:solidFill>
              </a:rPr>
              <a:t>거래처선택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err="1" smtClean="0">
                <a:solidFill>
                  <a:prstClr val="black"/>
                </a:solidFill>
              </a:rPr>
              <a:t>콤보박스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거래처 </a:t>
            </a:r>
            <a:r>
              <a:rPr lang="ko-KR" altLang="en-US" sz="1100" dirty="0">
                <a:solidFill>
                  <a:prstClr val="black"/>
                </a:solidFill>
              </a:rPr>
              <a:t>선택 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거래처의 </a:t>
            </a:r>
            <a:r>
              <a:rPr lang="ko-KR" altLang="en-US" sz="1100" dirty="0">
                <a:solidFill>
                  <a:prstClr val="black"/>
                </a:solidFill>
              </a:rPr>
              <a:t>거래내용을 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45"/>
            <a:ext cx="9051296" cy="462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7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65809" y="1035170"/>
            <a:ext cx="3057247" cy="4662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1.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등록버튼 클릭 시 텍스트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필드의 값을 </a:t>
            </a:r>
            <a:r>
              <a:rPr lang="en-US" altLang="ko-KR" sz="1100" dirty="0" smtClean="0">
                <a:solidFill>
                  <a:prstClr val="black"/>
                </a:solidFill>
              </a:rPr>
              <a:t>DB </a:t>
            </a:r>
            <a:r>
              <a:rPr lang="en-US" altLang="ko-KR" sz="1100" dirty="0" smtClean="0">
                <a:solidFill>
                  <a:prstClr val="black"/>
                </a:solidFill>
              </a:rPr>
              <a:t>product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err="1" smtClean="0">
                <a:solidFill>
                  <a:prstClr val="black"/>
                </a:solidFill>
              </a:rPr>
              <a:t>p_type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p_origin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p_brand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</a:p>
          <a:p>
            <a:r>
              <a:rPr lang="en-US" altLang="ko-KR" sz="1100" dirty="0" err="1" smtClean="0">
                <a:solidFill>
                  <a:prstClr val="black"/>
                </a:solidFill>
              </a:rPr>
              <a:t>p_part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에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2. </a:t>
            </a:r>
            <a:r>
              <a:rPr lang="ko-KR" altLang="en-US" sz="1100" dirty="0">
                <a:solidFill>
                  <a:prstClr val="black"/>
                </a:solidFill>
              </a:rPr>
              <a:t>더블클릭 이벤트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테이블에 데이터 더블클릭 시각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해당하는 </a:t>
            </a:r>
            <a:r>
              <a:rPr lang="ko-KR" altLang="en-US" sz="1100" dirty="0">
                <a:solidFill>
                  <a:prstClr val="black"/>
                </a:solidFill>
              </a:rPr>
              <a:t>데이터 텍스트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필드로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3. </a:t>
            </a:r>
            <a:r>
              <a:rPr lang="ko-KR" altLang="en-US" sz="1100" dirty="0">
                <a:solidFill>
                  <a:prstClr val="black"/>
                </a:solidFill>
              </a:rPr>
              <a:t>거래처선택 </a:t>
            </a:r>
            <a:r>
              <a:rPr lang="ko-KR" altLang="en-US" sz="1100" dirty="0" err="1">
                <a:solidFill>
                  <a:prstClr val="black"/>
                </a:solidFill>
              </a:rPr>
              <a:t>콤보박스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거래처 선택 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거래처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상호명을 </a:t>
            </a:r>
            <a:r>
              <a:rPr lang="en-US" altLang="ko-KR" sz="1100" dirty="0">
                <a:solidFill>
                  <a:prstClr val="black"/>
                </a:solidFill>
              </a:rPr>
              <a:t>String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4. </a:t>
            </a:r>
            <a:r>
              <a:rPr lang="ko-KR" altLang="en-US" sz="1100" dirty="0" smtClean="0">
                <a:solidFill>
                  <a:prstClr val="black"/>
                </a:solidFill>
              </a:rPr>
              <a:t>출고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입력된 </a:t>
            </a:r>
            <a:r>
              <a:rPr lang="ko-KR" altLang="en-US" sz="1100" dirty="0" smtClean="0">
                <a:solidFill>
                  <a:prstClr val="black"/>
                </a:solidFill>
              </a:rPr>
              <a:t>데이터를</a:t>
            </a:r>
            <a:r>
              <a:rPr lang="en-US" altLang="ko-KR" sz="1100" dirty="0" smtClean="0">
                <a:solidFill>
                  <a:prstClr val="black"/>
                </a:solidFill>
              </a:rPr>
              <a:t> DB </a:t>
            </a:r>
            <a:r>
              <a:rPr lang="en-US" altLang="ko-KR" sz="1100" dirty="0" smtClean="0">
                <a:solidFill>
                  <a:prstClr val="black"/>
                </a:solidFill>
              </a:rPr>
              <a:t>Stock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r>
              <a:rPr lang="en-US" altLang="ko-KR" sz="1100" dirty="0" smtClean="0"/>
              <a:t>"update Stock set</a:t>
            </a:r>
          </a:p>
          <a:p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S_number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S_number</a:t>
            </a:r>
            <a:r>
              <a:rPr lang="en-US" altLang="ko-KR" sz="1100" dirty="0" smtClean="0"/>
              <a:t> - ? , </a:t>
            </a:r>
            <a:r>
              <a:rPr lang="en-US" altLang="ko-KR" sz="1100" dirty="0" err="1" smtClean="0"/>
              <a:t>S_kg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S_kg</a:t>
            </a:r>
            <a:r>
              <a:rPr lang="en-US" altLang="ko-KR" sz="1100" dirty="0" smtClean="0"/>
              <a:t> - ?</a:t>
            </a:r>
          </a:p>
          <a:p>
            <a:r>
              <a:rPr lang="en-US" altLang="ko-KR" sz="1100" dirty="0" smtClean="0"/>
              <a:t> where </a:t>
            </a:r>
            <a:r>
              <a:rPr lang="en-US" altLang="ko-KR" sz="1100" dirty="0" err="1" smtClean="0"/>
              <a:t>S_no</a:t>
            </a:r>
            <a:r>
              <a:rPr lang="en-US" altLang="ko-KR" sz="1100" dirty="0" smtClean="0"/>
              <a:t> = ?</a:t>
            </a:r>
          </a:p>
          <a:p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5.</a:t>
            </a:r>
            <a:r>
              <a:rPr lang="ko-KR" altLang="en-US" sz="1100" dirty="0" smtClean="0">
                <a:solidFill>
                  <a:prstClr val="black"/>
                </a:solidFill>
              </a:rPr>
              <a:t>출고등록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ko-KR" altLang="en-US" sz="1100" dirty="0">
                <a:solidFill>
                  <a:prstClr val="black"/>
                </a:solidFill>
              </a:rPr>
              <a:t>입력된 데이터를 </a:t>
            </a:r>
            <a:r>
              <a:rPr lang="en-US" altLang="ko-KR" sz="1100" dirty="0">
                <a:solidFill>
                  <a:prstClr val="black"/>
                </a:solidFill>
              </a:rPr>
              <a:t>DB </a:t>
            </a:r>
            <a:r>
              <a:rPr lang="en-US" altLang="ko-KR" sz="1100" dirty="0" smtClean="0">
                <a:solidFill>
                  <a:prstClr val="black"/>
                </a:solidFill>
              </a:rPr>
              <a:t>deal </a:t>
            </a:r>
            <a:r>
              <a:rPr lang="ko-KR" altLang="en-US" sz="1100" dirty="0" smtClean="0">
                <a:solidFill>
                  <a:prstClr val="black"/>
                </a:solidFill>
              </a:rPr>
              <a:t>테이블에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err="1" smtClean="0"/>
              <a:t>d_no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d_date</a:t>
            </a:r>
            <a:r>
              <a:rPr lang="en-US" altLang="ko-KR" sz="1100" dirty="0"/>
              <a:t>, </a:t>
            </a:r>
            <a:r>
              <a:rPr lang="en-US" altLang="ko-KR" sz="1100" dirty="0" err="1" smtClean="0"/>
              <a:t>d_dealDate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d_number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d_kg</a:t>
            </a:r>
            <a:r>
              <a:rPr lang="en-US" altLang="ko-KR" sz="1100" dirty="0"/>
              <a:t>,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d_cost</a:t>
            </a:r>
            <a:r>
              <a:rPr lang="en-US" altLang="ko-KR" sz="1100" dirty="0"/>
              <a:t>, </a:t>
            </a:r>
            <a:r>
              <a:rPr lang="en-US" altLang="ko-KR" sz="1100" dirty="0" err="1" smtClean="0"/>
              <a:t>d_totalmoney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등록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>
              <a:solidFill>
                <a:prstClr val="black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5171"/>
            <a:ext cx="8923953" cy="381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9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170"/>
            <a:ext cx="9057635" cy="454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057635" y="1035170"/>
            <a:ext cx="31343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 </a:t>
            </a:r>
            <a:r>
              <a:rPr lang="ko-KR" altLang="en-US" sz="1500" dirty="0" smtClean="0">
                <a:solidFill>
                  <a:prstClr val="black"/>
                </a:solidFill>
              </a:rPr>
              <a:t>검색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검색 텍스트 필드에 입력한 상호명과 일치하는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거래내역을 테이블에 출력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>
                <a:solidFill>
                  <a:prstClr val="black"/>
                </a:solidFill>
              </a:rPr>
              <a:t>2. </a:t>
            </a:r>
            <a:r>
              <a:rPr lang="ko-KR" altLang="en-US" sz="1500" dirty="0">
                <a:solidFill>
                  <a:prstClr val="black"/>
                </a:solidFill>
              </a:rPr>
              <a:t>차트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테이블에 출력된 </a:t>
            </a:r>
            <a:r>
              <a:rPr lang="ko-KR" altLang="en-US" sz="1500" dirty="0" smtClean="0">
                <a:solidFill>
                  <a:prstClr val="black"/>
                </a:solidFill>
              </a:rPr>
              <a:t>데이터를 </a:t>
            </a:r>
            <a:r>
              <a:rPr lang="ko-KR" altLang="en-US" sz="1500" dirty="0">
                <a:solidFill>
                  <a:prstClr val="black"/>
                </a:solidFill>
              </a:rPr>
              <a:t>바 차트 </a:t>
            </a:r>
            <a:r>
              <a:rPr lang="ko-KR" altLang="en-US" sz="1500" dirty="0" smtClean="0">
                <a:solidFill>
                  <a:prstClr val="black"/>
                </a:solidFill>
              </a:rPr>
              <a:t>형태로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출력</a:t>
            </a:r>
            <a:endParaRPr lang="en-US" altLang="ko-KR" sz="15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24" y="2014354"/>
            <a:ext cx="6752997" cy="315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35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15" y="1539198"/>
            <a:ext cx="7596554" cy="311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4. UI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기능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110539" y="1088832"/>
            <a:ext cx="308146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</a:rPr>
              <a:t>1. </a:t>
            </a:r>
            <a:r>
              <a:rPr lang="ko-KR" altLang="en-US" sz="1500" dirty="0" smtClean="0">
                <a:solidFill>
                  <a:prstClr val="black"/>
                </a:solidFill>
              </a:rPr>
              <a:t>매출 메뉴 바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엑셀</a:t>
            </a:r>
            <a:r>
              <a:rPr lang="en-US" altLang="ko-KR" sz="1500" dirty="0" smtClean="0">
                <a:solidFill>
                  <a:prstClr val="black"/>
                </a:solidFill>
              </a:rPr>
              <a:t>,PDF </a:t>
            </a:r>
            <a:r>
              <a:rPr lang="ko-KR" altLang="en-US" sz="1500" dirty="0" smtClean="0">
                <a:solidFill>
                  <a:prstClr val="black"/>
                </a:solidFill>
              </a:rPr>
              <a:t>클릭 시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수금 테이블에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데이터를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엑셀파일</a:t>
            </a:r>
            <a:r>
              <a:rPr lang="en-US" altLang="ko-KR" sz="1500" dirty="0" smtClean="0">
                <a:solidFill>
                  <a:prstClr val="black"/>
                </a:solidFill>
              </a:rPr>
              <a:t>,PDF</a:t>
            </a:r>
            <a:r>
              <a:rPr lang="ko-KR" altLang="en-US" sz="1500" dirty="0" smtClean="0">
                <a:solidFill>
                  <a:prstClr val="black"/>
                </a:solidFill>
              </a:rPr>
              <a:t>파일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저장</a:t>
            </a:r>
            <a:r>
              <a:rPr lang="en-US" altLang="ko-KR" sz="1500" dirty="0" smtClean="0">
                <a:solidFill>
                  <a:prstClr val="black"/>
                </a:solidFill>
              </a:rPr>
              <a:t>(</a:t>
            </a:r>
            <a:r>
              <a:rPr lang="ko-KR" altLang="en-US" sz="1500" dirty="0" smtClean="0">
                <a:solidFill>
                  <a:prstClr val="black"/>
                </a:solidFill>
              </a:rPr>
              <a:t>단</a:t>
            </a:r>
            <a:r>
              <a:rPr lang="en-US" altLang="ko-KR" sz="1500" dirty="0" smtClean="0">
                <a:solidFill>
                  <a:prstClr val="black"/>
                </a:solidFill>
              </a:rPr>
              <a:t>, PDF</a:t>
            </a:r>
            <a:r>
              <a:rPr lang="ko-KR" altLang="en-US" sz="1500" dirty="0" smtClean="0">
                <a:solidFill>
                  <a:prstClr val="black"/>
                </a:solidFill>
              </a:rPr>
              <a:t>파일 저장 시</a:t>
            </a:r>
            <a:r>
              <a:rPr lang="en-US" altLang="ko-KR" sz="1500" dirty="0">
                <a:solidFill>
                  <a:prstClr val="black"/>
                </a:solidFill>
              </a:rPr>
              <a:t>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차트버튼 클릭 후 실행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>
                <a:solidFill>
                  <a:prstClr val="black"/>
                </a:solidFill>
              </a:rPr>
              <a:t>2. </a:t>
            </a:r>
            <a:r>
              <a:rPr lang="ko-KR" altLang="en-US" sz="1500" dirty="0">
                <a:solidFill>
                  <a:prstClr val="black"/>
                </a:solidFill>
              </a:rPr>
              <a:t>기능 메뉴 바</a:t>
            </a:r>
            <a:endParaRPr lang="en-US" altLang="ko-KR" sz="1500" dirty="0">
              <a:solidFill>
                <a:prstClr val="black"/>
              </a:solidFill>
            </a:endParaRPr>
          </a:p>
          <a:p>
            <a:r>
              <a:rPr lang="ko-KR" altLang="en-US" sz="1500" dirty="0">
                <a:solidFill>
                  <a:prstClr val="black"/>
                </a:solidFill>
              </a:rPr>
              <a:t>로그아웃 클릭 </a:t>
            </a:r>
            <a:r>
              <a:rPr lang="ko-KR" altLang="en-US" sz="1500" dirty="0" smtClean="0">
                <a:solidFill>
                  <a:prstClr val="black"/>
                </a:solidFill>
              </a:rPr>
              <a:t>시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로그인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en-US" altLang="ko-KR" sz="1500" dirty="0" smtClean="0">
                <a:solidFill>
                  <a:prstClr val="black"/>
                </a:solidFill>
              </a:rPr>
              <a:t>UI</a:t>
            </a:r>
            <a:r>
              <a:rPr lang="ko-KR" altLang="en-US" sz="1500" dirty="0">
                <a:solidFill>
                  <a:prstClr val="black"/>
                </a:solidFill>
              </a:rPr>
              <a:t>로 </a:t>
            </a:r>
            <a:r>
              <a:rPr lang="ko-KR" altLang="en-US" sz="1500" dirty="0" smtClean="0">
                <a:solidFill>
                  <a:prstClr val="black"/>
                </a:solidFill>
              </a:rPr>
              <a:t>이동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도움말 </a:t>
            </a:r>
            <a:r>
              <a:rPr lang="ko-KR" altLang="en-US" sz="1500" dirty="0">
                <a:solidFill>
                  <a:prstClr val="black"/>
                </a:solidFill>
              </a:rPr>
              <a:t>클릭 </a:t>
            </a:r>
            <a:r>
              <a:rPr lang="ko-KR" altLang="en-US" sz="1500" dirty="0" smtClean="0">
                <a:solidFill>
                  <a:prstClr val="black"/>
                </a:solidFill>
              </a:rPr>
              <a:t>시 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r>
              <a:rPr lang="ko-KR" altLang="en-US" sz="1500" dirty="0" smtClean="0">
                <a:solidFill>
                  <a:prstClr val="black"/>
                </a:solidFill>
              </a:rPr>
              <a:t>프로그램</a:t>
            </a:r>
            <a:r>
              <a:rPr lang="en-US" altLang="ko-KR" sz="1500" dirty="0" smtClean="0">
                <a:solidFill>
                  <a:prstClr val="black"/>
                </a:solidFill>
              </a:rPr>
              <a:t> </a:t>
            </a:r>
            <a:r>
              <a:rPr lang="ko-KR" altLang="en-US" sz="1500" dirty="0" smtClean="0">
                <a:solidFill>
                  <a:prstClr val="black"/>
                </a:solidFill>
              </a:rPr>
              <a:t>정보 </a:t>
            </a:r>
            <a:r>
              <a:rPr lang="ko-KR" altLang="en-US" sz="1500" dirty="0">
                <a:solidFill>
                  <a:prstClr val="black"/>
                </a:solidFill>
              </a:rPr>
              <a:t>창 실행</a:t>
            </a:r>
            <a:endParaRPr lang="en-US" altLang="ko-KR" sz="1500" dirty="0">
              <a:solidFill>
                <a:prstClr val="black"/>
              </a:solidFill>
            </a:endParaRPr>
          </a:p>
          <a:p>
            <a:endParaRPr lang="en-US" altLang="ko-KR" sz="1500" dirty="0" smtClean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92" y="2647584"/>
            <a:ext cx="58007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63415" y="1711569"/>
            <a:ext cx="1418493" cy="1055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1D6E1"/>
            </a:gs>
            <a:gs pos="100000">
              <a:srgbClr val="FFCC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92062" y="2066391"/>
            <a:ext cx="40561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 smtClean="0"/>
              <a:t>Q &amp; A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895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1D6E1"/>
            </a:gs>
            <a:gs pos="100000">
              <a:srgbClr val="FFCC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45710" y="2066391"/>
            <a:ext cx="6700580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solidFill>
                  <a:prstClr val="white"/>
                </a:solidFill>
              </a:rPr>
              <a:t>감사합니다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  <a:endParaRPr lang="ko-KR" altLang="en-US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수입육 유통관리 프로그램으로서 중간 유통업체인 효주 유통 의 거래처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매출</a:t>
            </a:r>
            <a:r>
              <a:rPr lang="en-US" altLang="ko-KR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재고관리</a:t>
            </a:r>
            <a:r>
              <a:rPr lang="en-US" altLang="ko-KR" sz="3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3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등 다양한 데이터를 쉽게 확인하고 안전하게 보관할 수 있도록 도와주며 입고 및 출고를 간편하게 하는 목적으로 한다</a:t>
            </a:r>
            <a:endParaRPr lang="ko-KR" altLang="en-US" sz="3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/>
              <a:t>개발목</a:t>
            </a:r>
            <a:r>
              <a:rPr lang="ko-KR" altLang="en-US" sz="2800" dirty="0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20590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직원등록을 통해 직원만이 프로그램을 사용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로그인한 직원을 로그아웃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매출을 한 눈에 알아볼 수 있는 엑셀 및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PDF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거래처 사업자번호 중복검사기능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매입매출 거래처를 등록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수정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삭제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매입거래처 와 판매거래처를 구분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7. 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수금 내역 및 매입지급액 내역을 검색 기능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요구사항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개요 및 요구사항</a:t>
            </a: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8. 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매출을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확인하는 차트 기능</a:t>
            </a:r>
            <a:endParaRPr lang="en-US" altLang="ko-KR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거래 내역을 입고 와 출고로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구분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거래처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별로 입고 와 출고를 확인하는 기능</a:t>
            </a: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입고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출고 기능</a:t>
            </a: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입고</a:t>
            </a:r>
            <a:r>
              <a:rPr lang="en-US" altLang="ko-KR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재고</a:t>
            </a:r>
            <a:r>
              <a:rPr lang="en-US" altLang="ko-KR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출고는 서로가 연결</a:t>
            </a: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상품등록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</a:p>
          <a:p>
            <a:pPr marL="457200" indent="-457200">
              <a:lnSpc>
                <a:spcPct val="150000"/>
              </a:lnSpc>
              <a:buAutoNum type="arabicPeriod" startAt="9"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재고목록 </a:t>
            </a:r>
            <a:r>
              <a:rPr lang="ko-KR" altLang="en-US" sz="2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확인 기능</a:t>
            </a:r>
          </a:p>
          <a:p>
            <a:pPr marL="457200" indent="-457200">
              <a:lnSpc>
                <a:spcPct val="150000"/>
              </a:lnSpc>
              <a:buAutoNum type="arabicPeriod" startAt="9"/>
            </a:pP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요구사항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일정 및 개발환경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97EE386-DE63-4063-A86B-A991C5693419}"/>
              </a:ext>
            </a:extLst>
          </p:cNvPr>
          <p:cNvSpPr/>
          <p:nvPr/>
        </p:nvSpPr>
        <p:spPr>
          <a:xfrm>
            <a:off x="3423138" y="1488832"/>
            <a:ext cx="83585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Windows 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10 Home 64bit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DBMS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Oracle 11g 11.2.0.2.0</a:t>
            </a: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개발도구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Eclipse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java IDE 2018-12 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SQL developer 19.1.0.094</a:t>
            </a: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※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설계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툴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400" dirty="0" err="1">
                <a:latin typeface="나눔스퀘어라운드 Bold" pitchFamily="50" charset="-127"/>
                <a:ea typeface="나눔스퀘어라운드 Bold" pitchFamily="50" charset="-127"/>
              </a:rPr>
              <a:t>ERWin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JML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400" dirty="0" err="1">
                <a:latin typeface="나눔스퀘어라운드 Bold" pitchFamily="50" charset="-127"/>
                <a:ea typeface="나눔스퀘어라운드 Bold" pitchFamily="50" charset="-127"/>
              </a:rPr>
              <a:t>StarUML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언어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: Java 8,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FX 2.4.0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View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Tool : Java FX Scene Builder 2.0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 startAt="9"/>
            </a:pPr>
            <a:endParaRPr lang="en-US" altLang="ko-KR" sz="20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98645" y="14888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개발환경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44693" y="6009288"/>
            <a:ext cx="12541393" cy="1020112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70594"/>
              </p:ext>
            </p:extLst>
          </p:nvPr>
        </p:nvGraphicFramePr>
        <p:xfrm>
          <a:off x="3000490" y="295213"/>
          <a:ext cx="8760975" cy="6419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52195"/>
                <a:gridCol w="1752195"/>
                <a:gridCol w="1752195"/>
                <a:gridCol w="1752195"/>
                <a:gridCol w="1752195"/>
              </a:tblGrid>
              <a:tr h="375920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>
                          <a:solidFill>
                            <a:srgbClr val="FF0000"/>
                          </a:solidFill>
                        </a:rPr>
                        <a:t>5.6</a:t>
                      </a:r>
                      <a:endParaRPr lang="ko-KR" altLang="en-US" sz="1500" b="1" dirty="0" smtClean="0">
                        <a:solidFill>
                          <a:srgbClr val="FF0000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5.7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5.8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5.9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/>
                        <a:t>5.10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597695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9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개발 아이템구상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Logic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UCD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, ERD, </a:t>
                      </a:r>
                      <a:r>
                        <a:rPr lang="en-US" altLang="ko-KR" sz="1500" b="1" baseline="0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ERWin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DB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명세서 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/>
                        <a:t>기획서</a:t>
                      </a:r>
                      <a:endParaRPr lang="en-US" altLang="ko-KR" sz="1500" b="1" dirty="0" smtClean="0"/>
                    </a:p>
                    <a:p>
                      <a:pPr lvl="0" algn="ctr" latinLnBrk="1"/>
                      <a:r>
                        <a:rPr lang="ko-KR" altLang="en-US" sz="1500" b="1" dirty="0" smtClean="0"/>
                        <a:t>작성 완료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286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5.13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5.15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5.16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5.17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76924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Data base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로그인 및 직원등록 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Main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View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매입거래처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 </a:t>
                      </a: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매입거래처</a:t>
                      </a:r>
                      <a:endParaRPr lang="en-US" altLang="ko-KR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판매거래처</a:t>
                      </a:r>
                      <a:endParaRPr lang="en-US" altLang="ko-KR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</a:p>
                  </a:txBody>
                  <a:tcPr marL="121920" marR="121920"/>
                </a:tc>
              </a:tr>
              <a:tr h="191685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5.21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5.22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5.23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5.24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85013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판매거래처 </a:t>
                      </a:r>
                      <a:r>
                        <a:rPr lang="ko-KR" altLang="en-US" sz="1500" b="1" dirty="0" smtClean="0"/>
                        <a:t>테이블</a:t>
                      </a:r>
                      <a:endParaRPr lang="en-US" altLang="ko-KR" sz="1500" b="1" dirty="0" smtClean="0"/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 및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PDF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</a:p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금전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수금 및 입금 </a:t>
                      </a:r>
                      <a:r>
                        <a:rPr lang="ko-KR" altLang="en-US" sz="1500" b="1" dirty="0" smtClean="0"/>
                        <a:t>테이블</a:t>
                      </a:r>
                      <a:endParaRPr lang="en-US" altLang="ko-KR" sz="1500" b="1" dirty="0" smtClean="0"/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전표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View</a:t>
                      </a:r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입고</a:t>
                      </a:r>
                      <a:endParaRPr lang="en-US" altLang="ko-KR" sz="1500" b="1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lvl="0" algn="ctr" latinLnBrk="1"/>
                      <a:r>
                        <a:rPr lang="en-US" altLang="ko-KR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 VO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입고</a:t>
                      </a:r>
                      <a:r>
                        <a:rPr lang="ko-KR" altLang="en-US" sz="1500" b="1" baseline="0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</a:t>
                      </a: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255564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5.27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5.28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5.29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5.30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5.31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 anchor="ctr"/>
                </a:tc>
              </a:tr>
              <a:tr h="84348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상품등록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재고 테이블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출고 </a:t>
                      </a:r>
                      <a:r>
                        <a:rPr lang="ko-KR" altLang="en-US" sz="1500" b="1" dirty="0" smtClean="0">
                          <a:latin typeface="+mn-lt"/>
                          <a:ea typeface="+mn-ea"/>
                        </a:rPr>
                        <a:t>테이블</a:t>
                      </a:r>
                      <a:endParaRPr lang="en-US" altLang="ko-KR" sz="1500" b="1" dirty="0" smtClean="0">
                        <a:latin typeface="+mn-lt"/>
                        <a:ea typeface="+mn-ea"/>
                      </a:endParaRP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/>
                        <a:t>DAO VO</a:t>
                      </a:r>
                    </a:p>
                    <a:p>
                      <a:pPr marL="0" lvl="0" indent="0" algn="ctr" latinLnBrk="1">
                        <a:buFont typeface="Arial" pitchFamily="34" charset="0"/>
                        <a:buNone/>
                      </a:pPr>
                      <a:r>
                        <a:rPr lang="en-US" altLang="ko-KR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오류 검사 및 수정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387253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500" b="1" dirty="0" smtClean="0"/>
                        <a:t>6.3</a:t>
                      </a:r>
                      <a:endParaRPr lang="ko-KR" altLang="en-US" sz="1500" b="1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6.4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6.5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121920" marR="121920"/>
                </a:tc>
              </a:tr>
              <a:tr h="106333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endParaRPr lang="ko-KR" altLang="en-US" b="1" dirty="0"/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PPT</a:t>
                      </a:r>
                      <a:r>
                        <a:rPr lang="ko-KR" altLang="en-US" sz="1500" b="1" dirty="0" smtClean="0"/>
                        <a:t>작성</a:t>
                      </a:r>
                      <a:endParaRPr lang="ko-KR" altLang="en-US" sz="1500" b="1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smtClean="0"/>
                        <a:t>및 발표연습</a:t>
                      </a:r>
                      <a:endParaRPr lang="ko-KR" altLang="en-US" sz="1500" b="1" dirty="0"/>
                    </a:p>
                  </a:txBody>
                  <a:tcPr marL="121920" marR="121920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발표</a:t>
                      </a:r>
                      <a:endParaRPr lang="ko-KR" altLang="en-US" sz="1500" b="1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238924" y="-307795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271527" y="292188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77366" y="366341"/>
            <a:ext cx="1729362" cy="65794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3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1EB2BE0-D1A9-42B7-B980-5A02FDC9C12C}"/>
              </a:ext>
            </a:extLst>
          </p:cNvPr>
          <p:cNvSpPr/>
          <p:nvPr/>
        </p:nvSpPr>
        <p:spPr>
          <a:xfrm rot="16200000">
            <a:off x="1683844" y="763989"/>
            <a:ext cx="806246" cy="2006213"/>
          </a:xfrm>
          <a:prstGeom prst="rect">
            <a:avLst/>
          </a:prstGeom>
          <a:gradFill>
            <a:gsLst>
              <a:gs pos="0">
                <a:srgbClr val="61D6E1"/>
              </a:gs>
              <a:gs pos="100000">
                <a:srgbClr val="FFCC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35170"/>
          </a:xfrm>
          <a:prstGeom prst="rect">
            <a:avLst/>
          </a:prstGeom>
          <a:gradFill flip="none" rotWithShape="1">
            <a:gsLst>
              <a:gs pos="0">
                <a:srgbClr val="61D6E1"/>
              </a:gs>
              <a:gs pos="100000">
                <a:srgbClr val="FFCCCC"/>
              </a:gs>
            </a:gsLst>
            <a:lin ang="0" scaled="1"/>
            <a:tileRect/>
          </a:gradFill>
          <a:ln>
            <a:noFill/>
          </a:ln>
          <a:effectLst>
            <a:outerShdw dist="254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 </a:t>
            </a:r>
            <a:r>
              <a: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구조</a:t>
            </a: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32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xmlns="" id="{ABF486EB-0372-4A82-9518-25A62A4C710E}"/>
              </a:ext>
            </a:extLst>
          </p:cNvPr>
          <p:cNvSpPr/>
          <p:nvPr/>
        </p:nvSpPr>
        <p:spPr>
          <a:xfrm flipH="1" flipV="1">
            <a:off x="2732789" y="1363972"/>
            <a:ext cx="373627" cy="5291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190500" dist="88900" dir="10800000" sx="91000" sy="9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26387" y="14888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prstClr val="black"/>
                </a:solidFill>
              </a:rPr>
              <a:t>개체관계도</a:t>
            </a:r>
            <a:endParaRPr lang="ko-KR" altLang="en-US" sz="28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355" y="1363973"/>
            <a:ext cx="8645122" cy="50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6269</TotalTime>
  <Words>1487</Words>
  <Application>Microsoft Office PowerPoint</Application>
  <PresentationFormat>사용자 지정</PresentationFormat>
  <Paragraphs>684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86</cp:revision>
  <dcterms:created xsi:type="dcterms:W3CDTF">2019-05-06T06:22:39Z</dcterms:created>
  <dcterms:modified xsi:type="dcterms:W3CDTF">2019-10-16T05:48:06Z</dcterms:modified>
</cp:coreProperties>
</file>